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sldIdLst>
    <p:sldId id="314" r:id="rId5"/>
    <p:sldId id="315" r:id="rId6"/>
    <p:sldId id="317" r:id="rId7"/>
    <p:sldId id="316" r:id="rId8"/>
    <p:sldId id="318" r:id="rId9"/>
  </p:sldIdLst>
  <p:sldSz cx="9144000" cy="5143500" type="screen16x9"/>
  <p:notesSz cx="6858000" cy="9144000"/>
  <p:custDataLst>
    <p:tags r:id="rId11"/>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582CBCC9-3400-424E-AA3E-89F60616FB79}">
          <p14:sldIdLst>
            <p14:sldId id="314"/>
            <p14:sldId id="315"/>
            <p14:sldId id="317"/>
            <p14:sldId id="316"/>
            <p14:sldId id="31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64" autoAdjust="0"/>
    <p:restoredTop sz="94660"/>
  </p:normalViewPr>
  <p:slideViewPr>
    <p:cSldViewPr>
      <p:cViewPr varScale="1">
        <p:scale>
          <a:sx n="144" d="100"/>
          <a:sy n="144" d="100"/>
        </p:scale>
        <p:origin x="786" y="120"/>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sem, Rana [GTSBE]" userId="e4c360c7-7847-46e6-bdb2-4d20c8ce8a85" providerId="ADAL" clId="{279CAF56-7E50-49AA-9A49-E787DC4B97A2}"/>
    <pc:docChg chg="modSld">
      <pc:chgData name="Kassem, Rana [GTSBE]" userId="e4c360c7-7847-46e6-bdb2-4d20c8ce8a85" providerId="ADAL" clId="{279CAF56-7E50-49AA-9A49-E787DC4B97A2}" dt="2021-05-19T08:02:16.060" v="9" actId="113"/>
      <pc:docMkLst>
        <pc:docMk/>
      </pc:docMkLst>
      <pc:sldChg chg="addSp modSp mod">
        <pc:chgData name="Kassem, Rana [GTSBE]" userId="e4c360c7-7847-46e6-bdb2-4d20c8ce8a85" providerId="ADAL" clId="{279CAF56-7E50-49AA-9A49-E787DC4B97A2}" dt="2021-05-19T08:02:16.060" v="9" actId="113"/>
        <pc:sldMkLst>
          <pc:docMk/>
          <pc:sldMk cId="2632443967" sldId="314"/>
        </pc:sldMkLst>
        <pc:spChg chg="add mod">
          <ac:chgData name="Kassem, Rana [GTSBE]" userId="e4c360c7-7847-46e6-bdb2-4d20c8ce8a85" providerId="ADAL" clId="{279CAF56-7E50-49AA-9A49-E787DC4B97A2}" dt="2021-05-19T08:02:16.060" v="9" actId="113"/>
          <ac:spMkLst>
            <pc:docMk/>
            <pc:sldMk cId="2632443967" sldId="314"/>
            <ac:spMk id="8" creationId="{997230E4-0667-44AC-80B5-58B2CEFD8F84}"/>
          </ac:spMkLst>
        </pc:spChg>
        <pc:spChg chg="mod">
          <ac:chgData name="Kassem, Rana [GTSBE]" userId="e4c360c7-7847-46e6-bdb2-4d20c8ce8a85" providerId="ADAL" clId="{279CAF56-7E50-49AA-9A49-E787DC4B97A2}" dt="2021-05-19T08:01:56.398" v="0" actId="1076"/>
          <ac:spMkLst>
            <pc:docMk/>
            <pc:sldMk cId="2632443967" sldId="314"/>
            <ac:spMk id="9" creationId="{A2C44AA8-93B2-5D44-9491-F0CE9E2D6310}"/>
          </ac:spMkLst>
        </pc:spChg>
      </pc:sldChg>
    </pc:docChg>
  </pc:docChgLst>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10/20/2022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0CB99EB-179F-1846-AB36-96678F0CDE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93453"/>
          <a:stretch/>
        </p:blipFill>
        <p:spPr>
          <a:xfrm>
            <a:off x="7696201" y="204107"/>
            <a:ext cx="76200" cy="536627"/>
          </a:xfrm>
          <a:prstGeom prst="rect">
            <a:avLst/>
          </a:prstGeom>
        </p:spPr>
      </p:pic>
      <p:sp>
        <p:nvSpPr>
          <p:cNvPr id="4"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userDrawn="1"/>
        </p:nvSpPr>
        <p:spPr>
          <a:xfrm>
            <a:off x="7729538" y="145119"/>
            <a:ext cx="1338262" cy="674031"/>
          </a:xfrm>
          <a:prstGeom prst="rect">
            <a:avLst/>
          </a:prstGeom>
          <a:noFill/>
        </p:spPr>
        <p:txBody>
          <a:bodyPr wrap="square" rtlCol="0">
            <a:spAutoFit/>
          </a:bodyPr>
          <a:lstStyle/>
          <a:p>
            <a:pPr>
              <a:lnSpc>
                <a:spcPct val="90000"/>
              </a:lnSpc>
            </a:pPr>
            <a:r>
              <a:rPr lang="vi-VN" sz="1050" cap="all" dirty="0">
                <a:solidFill>
                  <a:srgbClr val="252021"/>
                </a:solidFill>
                <a:latin typeface="Arial"/>
              </a:rPr>
              <a:t>BỘ CÔNG CỤ </a:t>
            </a:r>
            <a:r>
              <a:rPr lang="vi-VN" sz="1050" b="1" cap="all" dirty="0">
                <a:solidFill>
                  <a:srgbClr val="252021"/>
                </a:solidFill>
                <a:latin typeface="Arial"/>
              </a:rPr>
              <a:t>TUÂN THỦ TOÀN CẦU DÀNH CHO NHÀ PHÂN PHỐI</a:t>
            </a:r>
            <a:endParaRPr lang="vi-VN" sz="1050" b="1" i="0" strike="noStrike" cap="all" spc="0" baseline="0" dirty="0">
              <a:solidFill>
                <a:srgbClr val="252021"/>
              </a:solidFill>
              <a:effectLst/>
              <a:latin typeface="Arial"/>
              <a:ea typeface="Arial"/>
              <a:cs typeface="Arial"/>
            </a:endParaRPr>
          </a:p>
        </p:txBody>
      </p:sp>
    </p:spTree>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pic>
        <p:nvPicPr>
          <p:cNvPr id="5" name="Pictur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96C586-57C6-CA4F-AFF1-7BC08931A47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93453"/>
          <a:stretch/>
        </p:blipFill>
        <p:spPr>
          <a:xfrm>
            <a:off x="7696201" y="204107"/>
            <a:ext cx="76200" cy="536627"/>
          </a:xfrm>
          <a:prstGeom prst="rect">
            <a:avLst/>
          </a:prstGeom>
        </p:spPr>
      </p:pic>
      <p:sp>
        <p:nvSpPr>
          <p:cNvPr id="6"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7" name="TextBox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userDrawn="1"/>
        </p:nvSpPr>
        <p:spPr>
          <a:xfrm>
            <a:off x="7729538" y="145119"/>
            <a:ext cx="1338262" cy="674031"/>
          </a:xfrm>
          <a:prstGeom prst="rect">
            <a:avLst/>
          </a:prstGeom>
          <a:noFill/>
        </p:spPr>
        <p:txBody>
          <a:bodyPr wrap="square" rtlCol="0">
            <a:spAutoFit/>
          </a:bodyPr>
          <a:lstStyle/>
          <a:p>
            <a:pPr>
              <a:lnSpc>
                <a:spcPct val="90000"/>
              </a:lnSpc>
            </a:pPr>
            <a:r>
              <a:rPr lang="vi-VN" sz="1050" cap="all" dirty="0">
                <a:solidFill>
                  <a:srgbClr val="252021"/>
                </a:solidFill>
                <a:latin typeface="Arial"/>
              </a:rPr>
              <a:t>BỘ CÔNG CỤ </a:t>
            </a:r>
            <a:r>
              <a:rPr lang="vi-VN" sz="1050" b="1" cap="all" dirty="0">
                <a:solidFill>
                  <a:srgbClr val="252021"/>
                </a:solidFill>
                <a:latin typeface="Arial"/>
              </a:rPr>
              <a:t>TUÂN THỦ TOÀN CẦU DÀNH CHO NHÀ PHÂN PHỐI</a:t>
            </a:r>
            <a:endParaRPr lang="vi-VN" sz="1050" b="1" i="0" strike="noStrike" cap="all" spc="0" baseline="0" dirty="0">
              <a:solidFill>
                <a:srgbClr val="252021"/>
              </a:solidFill>
              <a:effectLst/>
              <a:latin typeface="Arial"/>
              <a:ea typeface="Arial"/>
              <a:cs typeface="Arial"/>
            </a:endParaRPr>
          </a:p>
        </p:txBody>
      </p:sp>
    </p:spTree>
    <p:extLst>
      <p:ext uri="{BB962C8B-B14F-4D97-AF65-F5344CB8AC3E}">
        <p14:creationId xmlns:p14="http://schemas.microsoft.com/office/powerpoint/2010/main" val="2074502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CDEFE32-443F-3A4F-BB88-B9AAD7441EA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93453"/>
          <a:stretch/>
        </p:blipFill>
        <p:spPr>
          <a:xfrm>
            <a:off x="7696201" y="204107"/>
            <a:ext cx="76200" cy="536626"/>
          </a:xfrm>
          <a:prstGeom prst="rect">
            <a:avLst/>
          </a:prstGeom>
        </p:spPr>
      </p:pic>
      <p:sp>
        <p:nvSpPr>
          <p:cNvPr id="9"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dirty="0"/>
              <a:t>CLICK TO EDIT MASTER TITLE STYLE</a:t>
            </a:r>
          </a:p>
        </p:txBody>
      </p:sp>
      <p:sp>
        <p:nvSpPr>
          <p:cNvPr id="6" name="TextBox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userDrawn="1"/>
        </p:nvSpPr>
        <p:spPr>
          <a:xfrm>
            <a:off x="7729538" y="145119"/>
            <a:ext cx="1338262" cy="674031"/>
          </a:xfrm>
          <a:prstGeom prst="rect">
            <a:avLst/>
          </a:prstGeom>
          <a:noFill/>
        </p:spPr>
        <p:txBody>
          <a:bodyPr wrap="square" rtlCol="0">
            <a:spAutoFit/>
          </a:bodyPr>
          <a:lstStyle/>
          <a:p>
            <a:pPr>
              <a:lnSpc>
                <a:spcPct val="90000"/>
              </a:lnSpc>
            </a:pPr>
            <a:r>
              <a:rPr lang="vi-VN" sz="1050" cap="all" dirty="0">
                <a:solidFill>
                  <a:srgbClr val="FFFFFF"/>
                </a:solidFill>
                <a:latin typeface="Arial"/>
              </a:rPr>
              <a:t>BỘ CÔNG CỤ </a:t>
            </a:r>
            <a:r>
              <a:rPr lang="vi-VN" sz="1050" b="1" cap="all" dirty="0">
                <a:solidFill>
                  <a:srgbClr val="FFFFFF"/>
                </a:solidFill>
                <a:latin typeface="Arial"/>
              </a:rPr>
              <a:t>TUÂN THỦ TOÀN CẦU DÀNH CHO NHÀ PHÂN PHỐI</a:t>
            </a:r>
            <a:endParaRPr lang="vi-VN" sz="1050" b="1" i="0" strike="noStrike" cap="all" spc="0" baseline="0" dirty="0">
              <a:solidFill>
                <a:srgbClr val="FFFFFF"/>
              </a:solidFill>
              <a:effectLst/>
              <a:latin typeface="Arial"/>
              <a:ea typeface="Arial"/>
              <a:cs typeface="Arial"/>
            </a:endParaRPr>
          </a:p>
        </p:txBody>
      </p:sp>
    </p:spTree>
    <p:extLst>
      <p:ext uri="{BB962C8B-B14F-4D97-AF65-F5344CB8AC3E}">
        <p14:creationId xmlns:p14="http://schemas.microsoft.com/office/powerpoint/2010/main" val="22208533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pic>
        <p:nvPicPr>
          <p:cNvPr id="12" name="Picture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FE1DA31-21A3-2041-A0F2-98DB1B36C9A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94552"/>
          <a:stretch/>
        </p:blipFill>
        <p:spPr>
          <a:xfrm>
            <a:off x="7314373" y="199929"/>
            <a:ext cx="77027" cy="474588"/>
          </a:xfrm>
          <a:prstGeom prst="rect">
            <a:avLst/>
          </a:prstGeom>
        </p:spPr>
      </p:pic>
      <p:sp>
        <p:nvSpPr>
          <p:cNvPr id="7"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
        <p:nvSpPr>
          <p:cNvPr id="6" name="TextBox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userDrawn="1"/>
        </p:nvSpPr>
        <p:spPr>
          <a:xfrm>
            <a:off x="7375381" y="115268"/>
            <a:ext cx="1338262" cy="674031"/>
          </a:xfrm>
          <a:prstGeom prst="rect">
            <a:avLst/>
          </a:prstGeom>
          <a:noFill/>
        </p:spPr>
        <p:txBody>
          <a:bodyPr wrap="square" rtlCol="0">
            <a:spAutoFit/>
          </a:bodyPr>
          <a:lstStyle/>
          <a:p>
            <a:pPr>
              <a:lnSpc>
                <a:spcPct val="90000"/>
              </a:lnSpc>
            </a:pPr>
            <a:r>
              <a:rPr lang="vi-VN" sz="1050" cap="all" dirty="0">
                <a:solidFill>
                  <a:srgbClr val="FFFFFF"/>
                </a:solidFill>
                <a:latin typeface="Arial"/>
              </a:rPr>
              <a:t>BỘ CÔNG CỤ </a:t>
            </a:r>
            <a:r>
              <a:rPr lang="vi-VN" sz="1050" b="1" cap="all" dirty="0">
                <a:solidFill>
                  <a:srgbClr val="FFFFFF"/>
                </a:solidFill>
                <a:latin typeface="Arial"/>
              </a:rPr>
              <a:t>TUÂN THỦ TOÀN CẦU DÀNH CHO NHÀ PHÂN PHỐI</a:t>
            </a:r>
            <a:endParaRPr lang="vi-VN" sz="1050" b="1" i="0" strike="noStrike" cap="all" spc="0" baseline="0" dirty="0">
              <a:solidFill>
                <a:srgbClr val="FFFFFF"/>
              </a:solidFill>
              <a:effectLst/>
              <a:latin typeface="Arial"/>
              <a:ea typeface="Arial"/>
              <a:cs typeface="Arial"/>
            </a:endParaRPr>
          </a:p>
        </p:txBody>
      </p:sp>
    </p:spTree>
    <p:extLst>
      <p:ext uri="{BB962C8B-B14F-4D97-AF65-F5344CB8AC3E}">
        <p14:creationId xmlns:p14="http://schemas.microsoft.com/office/powerpoint/2010/main" val="34098825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hyperlink" Target="https://www.advamed.org/issues/ethics-compliance/global-distributor-compliance-toolkit"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11239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dirty="0">
                <a:solidFill>
                  <a:srgbClr val="1F366A"/>
                </a:solidFill>
                <a:effectLst/>
                <a:latin typeface="Arial"/>
                <a:ea typeface="Arial"/>
                <a:cs typeface="Arial"/>
              </a:rPr>
              <a:t>Duy trì Sổ sách &amp; Hồ sơ Tốt</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112187" y="881980"/>
            <a:ext cx="6324600" cy="274320"/>
          </a:xfrm>
          <a:prstGeom prst="rect">
            <a:avLst/>
          </a:prstGeom>
          <a:noFill/>
        </p:spPr>
        <p:txBody>
          <a:bodyPr wrap="square" rtlCol="0">
            <a:spAutoFit/>
          </a:bodyPr>
          <a:lstStyle/>
          <a:p>
            <a:r>
              <a:rPr lang="vi-VN" sz="1200" b="1" i="0" strike="noStrike" cap="none" spc="0" baseline="0" dirty="0">
                <a:solidFill>
                  <a:srgbClr val="707074"/>
                </a:solidFill>
                <a:effectLst/>
                <a:latin typeface="Arial"/>
                <a:ea typeface="Arial"/>
                <a:cs typeface="Arial"/>
              </a:rPr>
              <a:t>CHÈN TÊN CÔNG TY/SỰ KIỆN/TIÊU ĐỀ/LOGO</a:t>
            </a:r>
            <a:endParaRPr lang="en-US" sz="1200" dirty="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000" y="1635328"/>
            <a:ext cx="5409431" cy="3293209"/>
          </a:xfrm>
          <a:prstGeom prst="rect">
            <a:avLst/>
          </a:prstGeom>
          <a:noFill/>
        </p:spPr>
        <p:txBody>
          <a:bodyPr wrap="square" rtlCol="0">
            <a:spAutoFit/>
          </a:bodyPr>
          <a:lstStyle/>
          <a:p>
            <a:pPr>
              <a:spcAft>
                <a:spcPts val="400"/>
              </a:spcAft>
            </a:pPr>
            <a:r>
              <a:rPr lang="vi-VN" sz="2000" b="1" i="0" strike="noStrike" cap="none" spc="0" baseline="0" dirty="0">
                <a:solidFill>
                  <a:srgbClr val="006D6F"/>
                </a:solidFill>
                <a:effectLst/>
                <a:latin typeface="Arial"/>
                <a:ea typeface="Arial"/>
                <a:cs typeface="Arial"/>
              </a:rPr>
              <a:t>Ghi chép lại bữa tối: Phần 1</a:t>
            </a:r>
          </a:p>
          <a:p>
            <a:pPr>
              <a:spcAft>
                <a:spcPts val="500"/>
              </a:spcAft>
            </a:pPr>
            <a:r>
              <a:rPr lang="vi-VN" sz="1200" b="0" i="0" strike="noStrike" cap="none" spc="0" baseline="0" dirty="0">
                <a:solidFill>
                  <a:srgbClr val="181818"/>
                </a:solidFill>
                <a:effectLst/>
                <a:latin typeface="Arial"/>
                <a:ea typeface="Arial"/>
                <a:cs typeface="Arial"/>
              </a:rPr>
              <a:t>Bạn sắp xếp một bữa tối khiêm tốn với một khách hàng hiện tại để thảo luận về các vấn đề công việc chính đáng liên quan đến các sản phẩm thiết bị y tế. Sau bữa tối, bạn đảm bảo rằng tất cả các thông tin liên quan đến buổi thảo luận đã được ghi lại chính xác. </a:t>
            </a:r>
            <a:r>
              <a:rPr lang="vi-VN" sz="1200" b="1" i="0" u="sng" strike="noStrike" cap="none" spc="0" baseline="0" dirty="0">
                <a:solidFill>
                  <a:srgbClr val="1F366A"/>
                </a:solidFill>
                <a:effectLst/>
                <a:uFill>
                  <a:solidFill>
                    <a:srgbClr val="71B1A2"/>
                  </a:solidFill>
                </a:uFill>
                <a:latin typeface="Arial"/>
                <a:ea typeface="Arial"/>
                <a:cs typeface="Arial"/>
              </a:rPr>
              <a:t>Đâu là cách ghi phù hợp nhất?</a:t>
            </a:r>
          </a:p>
          <a:p>
            <a:pPr marL="342900" indent="-342900">
              <a:spcAft>
                <a:spcPts val="500"/>
              </a:spcAft>
              <a:buClr>
                <a:schemeClr val="accent2"/>
              </a:buClr>
              <a:buFont typeface="+mj-lt"/>
              <a:buAutoNum type="alphaUcPeriod"/>
            </a:pPr>
            <a:r>
              <a:rPr lang="vi-VN" sz="1200" b="0" i="0" strike="noStrike" cap="none" spc="0" baseline="0" dirty="0">
                <a:solidFill>
                  <a:srgbClr val="181818"/>
                </a:solidFill>
                <a:effectLst/>
                <a:latin typeface="Arial"/>
                <a:ea typeface="Arial"/>
                <a:cs typeface="Arial"/>
              </a:rPr>
              <a:t>Tham khảo hướng dẫn của công ty bạn về lưu giữ hồ sơ đầy đủ và chính xác hoặc liên hệ với [chèn thông tin người liên hệ của công ty] </a:t>
            </a:r>
            <a:r>
              <a:rPr lang="en-US" sz="1200" b="0" i="0" strike="noStrike" cap="none" spc="0" baseline="0" dirty="0" smtClean="0">
                <a:solidFill>
                  <a:srgbClr val="181818"/>
                </a:solidFill>
                <a:effectLst/>
                <a:latin typeface="Arial"/>
                <a:ea typeface="Arial"/>
                <a:cs typeface="Arial"/>
              </a:rPr>
              <a:t/>
            </a:r>
            <a:br>
              <a:rPr lang="en-US" sz="1200" b="0" i="0" strike="noStrike" cap="none" spc="0" baseline="0" dirty="0" smtClean="0">
                <a:solidFill>
                  <a:srgbClr val="181818"/>
                </a:solidFill>
                <a:effectLst/>
                <a:latin typeface="Arial"/>
                <a:ea typeface="Arial"/>
                <a:cs typeface="Arial"/>
              </a:rPr>
            </a:br>
            <a:r>
              <a:rPr lang="vi-VN" sz="1200" b="0" i="0" strike="noStrike" cap="none" spc="0" baseline="0" dirty="0" smtClean="0">
                <a:solidFill>
                  <a:srgbClr val="181818"/>
                </a:solidFill>
                <a:effectLst/>
                <a:latin typeface="Arial"/>
                <a:ea typeface="Arial"/>
                <a:cs typeface="Arial"/>
              </a:rPr>
              <a:t>để </a:t>
            </a:r>
            <a:r>
              <a:rPr lang="vi-VN" sz="1200" b="0" i="0" strike="noStrike" cap="none" spc="0" baseline="0" dirty="0">
                <a:solidFill>
                  <a:srgbClr val="181818"/>
                </a:solidFill>
                <a:effectLst/>
                <a:latin typeface="Arial"/>
                <a:ea typeface="Arial"/>
                <a:cs typeface="Arial"/>
              </a:rPr>
              <a:t>được hướng dẫn nhằm đảm bảo bạn có mọi thứ mình cần.</a:t>
            </a:r>
          </a:p>
          <a:p>
            <a:pPr marL="342900" indent="-342900">
              <a:spcAft>
                <a:spcPts val="500"/>
              </a:spcAft>
              <a:buClr>
                <a:schemeClr val="accent2"/>
              </a:buClr>
              <a:buFont typeface="+mj-lt"/>
              <a:buAutoNum type="alphaUcPeriod"/>
            </a:pPr>
            <a:r>
              <a:rPr lang="vi-VN" sz="1200" b="0" i="0" strike="noStrike" cap="none" spc="0" baseline="0" dirty="0">
                <a:solidFill>
                  <a:srgbClr val="181818"/>
                </a:solidFill>
                <a:effectLst/>
                <a:latin typeface="Arial"/>
                <a:ea typeface="Arial"/>
                <a:cs typeface="Arial"/>
              </a:rPr>
              <a:t>Thu thập biên lai bữa tối và thông tin liên quan đến khách hàng, ngày tháng và mục đích công việc của bữa ăn và nếu có, hãy cung cấp tài liệu cho người chịu trách nhiệm ghi lại các giao dịch tại công ty của bạn.</a:t>
            </a:r>
          </a:p>
          <a:p>
            <a:pPr marL="342900" indent="-342900">
              <a:spcAft>
                <a:spcPts val="500"/>
              </a:spcAft>
              <a:buClr>
                <a:schemeClr val="accent2"/>
              </a:buClr>
              <a:buFont typeface="+mj-lt"/>
              <a:buAutoNum type="alphaUcPeriod"/>
            </a:pPr>
            <a:r>
              <a:rPr lang="vi-VN" sz="1200" b="0" i="0" strike="noStrike" cap="none" spc="0" baseline="0" dirty="0">
                <a:solidFill>
                  <a:srgbClr val="181818"/>
                </a:solidFill>
                <a:effectLst/>
                <a:latin typeface="Arial"/>
                <a:ea typeface="Arial"/>
                <a:cs typeface="Arial"/>
              </a:rPr>
              <a:t>Trao đổi sau đó với người chịu trách nhiệm ghi lại giao dịch trong hồ sơ của công ty bạn và kiểm tra kỹ mục nhập của bạn để đảm bảo thông tin được ghi lại đầy đủ và chính xác.</a:t>
            </a:r>
          </a:p>
          <a:p>
            <a:pPr marL="342900" indent="-342900">
              <a:spcAft>
                <a:spcPts val="500"/>
              </a:spcAft>
              <a:buClr>
                <a:schemeClr val="accent2"/>
              </a:buClr>
              <a:buFont typeface="+mj-lt"/>
              <a:buAutoNum type="alphaUcPeriod"/>
            </a:pPr>
            <a:r>
              <a:rPr lang="vi-VN" sz="1200" b="0" i="0" strike="noStrike" cap="none" spc="0" baseline="0" dirty="0">
                <a:solidFill>
                  <a:srgbClr val="181818"/>
                </a:solidFill>
                <a:effectLst/>
                <a:latin typeface="Arial"/>
                <a:ea typeface="Arial"/>
                <a:cs typeface="Arial"/>
              </a:rPr>
              <a:t>Tất cả các đáp án trên.</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97230E4-0667-44AC-80B5-58B2CEFD8F84}"/>
              </a:ext>
            </a:extLst>
          </p:cNvPr>
          <p:cNvSpPr txBox="1"/>
          <p:nvPr/>
        </p:nvSpPr>
        <p:spPr>
          <a:xfrm>
            <a:off x="-21772" y="35379"/>
            <a:ext cx="6458559" cy="822960"/>
          </a:xfrm>
          <a:prstGeom prst="rect">
            <a:avLst/>
          </a:prstGeom>
          <a:noFill/>
        </p:spPr>
        <p:txBody>
          <a:bodyPr wrap="square">
            <a:spAutoFit/>
          </a:bodyPr>
          <a:lstStyle/>
          <a:p>
            <a:pPr>
              <a:spcBef>
                <a:spcPct val="0"/>
              </a:spcBef>
              <a:spcAft>
                <a:spcPct val="0"/>
              </a:spcAft>
            </a:pPr>
            <a:r>
              <a:rPr lang="vi-VN" sz="1200" b="1" i="0" strike="noStrike" cap="none" spc="0" baseline="0" dirty="0">
                <a:solidFill>
                  <a:srgbClr val="FF0000"/>
                </a:solidFill>
                <a:effectLst/>
                <a:latin typeface="Arial"/>
                <a:ea typeface="Arial"/>
                <a:cs typeface="Arial"/>
              </a:rPr>
              <a:t>Tuyên bố khước từ trách nhiệm</a:t>
            </a:r>
            <a:r>
              <a:rPr lang="vi-VN" sz="1200" b="1" i="0" strike="noStrike" cap="none" spc="0" baseline="0" dirty="0">
                <a:solidFill>
                  <a:srgbClr val="313537"/>
                </a:solidFill>
                <a:effectLst/>
                <a:latin typeface="Arial"/>
                <a:ea typeface="Arial"/>
                <a:cs typeface="Arial"/>
              </a:rPr>
              <a:t>:Xin lưu ý rằng tài liệu này được lấy từ “Bộ công cụ Tuân thủ Dành cho Nhà phân phối Toàn cầu” trên trang web của Hiệp hội Công nghệ Y tế Tiên tiến Advanced Medical Technology Association® (AdvaMed®): </a:t>
            </a:r>
            <a:r>
              <a:rPr lang="en-US" sz="1200" u="sng" dirty="0">
                <a:solidFill>
                  <a:srgbClr val="313537"/>
                </a:solidFill>
                <a:latin typeface="Lato"/>
                <a:ea typeface="Calibri" panose="020F0502020204030204" pitchFamily="34" charset="0"/>
                <a:hlinkClick r:id="rId4"/>
              </a:rPr>
              <a:t>https://www.advamed.org/issues/ethics-compliance/global-distributor-compliance-toolkit</a:t>
            </a:r>
            <a:endParaRPr lang="en-US" sz="105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63244396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Duy trì Sổ sách &amp; Hồ sơ Tốt</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769" y="1504950"/>
            <a:ext cx="5338038" cy="3477875"/>
          </a:xfrm>
          <a:prstGeom prst="rect">
            <a:avLst/>
          </a:prstGeom>
          <a:noFill/>
        </p:spPr>
        <p:txBody>
          <a:bodyPr wrap="square" rtlCol="0">
            <a:spAutoFit/>
          </a:bodyPr>
          <a:lstStyle/>
          <a:p>
            <a:pPr>
              <a:spcAft>
                <a:spcPts val="400"/>
              </a:spcAft>
            </a:pPr>
            <a:r>
              <a:rPr lang="vi-VN" sz="2000" b="1" i="0" strike="noStrike" cap="none" spc="0" baseline="0" dirty="0">
                <a:solidFill>
                  <a:srgbClr val="006D6F"/>
                </a:solidFill>
                <a:effectLst/>
                <a:latin typeface="Arial"/>
                <a:ea typeface="Arial"/>
                <a:cs typeface="Arial"/>
              </a:rPr>
              <a:t>Ghi chép lại bữa tối: Phần 2</a:t>
            </a:r>
          </a:p>
          <a:p>
            <a:pPr>
              <a:spcAft>
                <a:spcPts val="500"/>
              </a:spcAft>
            </a:pPr>
            <a:r>
              <a:rPr lang="vi-VN" sz="1200" b="0" i="0" strike="noStrike" cap="none" spc="0" baseline="0" dirty="0">
                <a:solidFill>
                  <a:srgbClr val="181818"/>
                </a:solidFill>
                <a:effectLst/>
                <a:latin typeface="Arial"/>
                <a:ea typeface="Arial"/>
                <a:cs typeface="Arial"/>
              </a:rPr>
              <a:t>Bạn sắp xếp một bữa tối khiêm tốn với một khách hàng hiện tại để thảo </a:t>
            </a:r>
            <a:r>
              <a:rPr lang="en-US" sz="1200" b="0" i="0" strike="noStrike" cap="none" spc="0" baseline="0" dirty="0" smtClean="0">
                <a:solidFill>
                  <a:srgbClr val="181818"/>
                </a:solidFill>
                <a:effectLst/>
                <a:latin typeface="Arial"/>
                <a:ea typeface="Arial"/>
                <a:cs typeface="Arial"/>
              </a:rPr>
              <a:t/>
            </a:r>
            <a:br>
              <a:rPr lang="en-US" sz="1200" b="0" i="0" strike="noStrike" cap="none" spc="0" baseline="0" dirty="0" smtClean="0">
                <a:solidFill>
                  <a:srgbClr val="181818"/>
                </a:solidFill>
                <a:effectLst/>
                <a:latin typeface="Arial"/>
                <a:ea typeface="Arial"/>
                <a:cs typeface="Arial"/>
              </a:rPr>
            </a:br>
            <a:r>
              <a:rPr lang="vi-VN" sz="1200" b="0" i="0" strike="noStrike" cap="none" spc="0" baseline="0" dirty="0" smtClean="0">
                <a:solidFill>
                  <a:srgbClr val="181818"/>
                </a:solidFill>
                <a:effectLst/>
                <a:latin typeface="Arial"/>
                <a:ea typeface="Arial"/>
                <a:cs typeface="Arial"/>
              </a:rPr>
              <a:t>luận </a:t>
            </a:r>
            <a:r>
              <a:rPr lang="vi-VN" sz="1200" b="0" i="0" strike="noStrike" cap="none" spc="0" baseline="0" dirty="0">
                <a:solidFill>
                  <a:srgbClr val="181818"/>
                </a:solidFill>
                <a:effectLst/>
                <a:latin typeface="Arial"/>
                <a:ea typeface="Arial"/>
                <a:cs typeface="Arial"/>
              </a:rPr>
              <a:t>về các vấn đề công việc chính đáng liên quan đến các sản phẩm thiết bị </a:t>
            </a:r>
            <a:r>
              <a:rPr lang="vi-VN" sz="1200" b="0" i="0" strike="noStrike" cap="none" spc="0" baseline="0" dirty="0" smtClean="0">
                <a:solidFill>
                  <a:srgbClr val="181818"/>
                </a:solidFill>
                <a:effectLst/>
                <a:latin typeface="Arial"/>
                <a:ea typeface="Arial"/>
                <a:cs typeface="Arial"/>
              </a:rPr>
              <a:t>y </a:t>
            </a:r>
            <a:r>
              <a:rPr lang="vi-VN" sz="1200" b="0" i="0" strike="noStrike" cap="none" spc="0" baseline="0" dirty="0">
                <a:solidFill>
                  <a:srgbClr val="181818"/>
                </a:solidFill>
                <a:effectLst/>
                <a:latin typeface="Arial"/>
                <a:ea typeface="Arial"/>
                <a:cs typeface="Arial"/>
              </a:rPr>
              <a:t>tế. Sau bữa tối, bạn đảm bảo rằng tất cả các thông tin liên quan đến buổi thảo luận đã được ghi lại chính xác. </a:t>
            </a:r>
            <a:r>
              <a:rPr lang="vi-VN" sz="1200" b="1" i="0" u="sng" strike="noStrike" cap="none" spc="0" baseline="0" dirty="0">
                <a:solidFill>
                  <a:srgbClr val="1F366A"/>
                </a:solidFill>
                <a:effectLst/>
                <a:uFill>
                  <a:solidFill>
                    <a:srgbClr val="71B1A2"/>
                  </a:solidFill>
                </a:uFill>
                <a:latin typeface="Arial"/>
                <a:ea typeface="Arial"/>
                <a:cs typeface="Arial"/>
              </a:rPr>
              <a:t>Đâu là cách ghi phù hợp nhất?</a:t>
            </a:r>
          </a:p>
          <a:p>
            <a:pPr marL="342900" indent="-342900">
              <a:spcAft>
                <a:spcPts val="500"/>
              </a:spcAft>
              <a:buClr>
                <a:schemeClr val="accent2"/>
              </a:buClr>
              <a:buFont typeface="+mj-lt"/>
              <a:buAutoNum type="alphaUcPeriod"/>
            </a:pPr>
            <a:r>
              <a:rPr lang="vi-VN" sz="1200" b="0" i="0" strike="noStrike" cap="none" spc="0" baseline="0" dirty="0">
                <a:solidFill>
                  <a:srgbClr val="181818"/>
                </a:solidFill>
                <a:effectLst/>
                <a:latin typeface="Arial"/>
                <a:ea typeface="Arial"/>
                <a:cs typeface="Arial"/>
              </a:rPr>
              <a:t>Tham khảo hướng dẫn của công ty bạn về lưu giữ hồ sơ đầy đủ và chính xác hoặc liên hệ với [chèn thông tin người liên hệ của công ty] để được hướng dẫn nhằm đảm bảo bạn có mọi thứ mình cần.</a:t>
            </a:r>
          </a:p>
          <a:p>
            <a:pPr marL="342900" indent="-342900">
              <a:spcAft>
                <a:spcPts val="500"/>
              </a:spcAft>
              <a:buClr>
                <a:schemeClr val="accent2"/>
              </a:buClr>
              <a:buFont typeface="+mj-lt"/>
              <a:buAutoNum type="alphaUcPeriod"/>
            </a:pPr>
            <a:r>
              <a:rPr lang="vi-VN" sz="1200" b="0" i="0" strike="noStrike" cap="none" spc="0" baseline="0" dirty="0">
                <a:solidFill>
                  <a:srgbClr val="181818"/>
                </a:solidFill>
                <a:effectLst/>
                <a:latin typeface="Arial"/>
                <a:ea typeface="Arial"/>
                <a:cs typeface="Arial"/>
              </a:rPr>
              <a:t>Thu thập biên lai bữa tối và thông tin liên quan đến khách hàng, ngày tháng và mục đích công việc của bữa ăn và nếu có, hãy cung cấp </a:t>
            </a:r>
            <a:r>
              <a:rPr lang="en-US" sz="1200" b="0" i="0" strike="noStrike" cap="none" spc="0" baseline="0" dirty="0" smtClean="0">
                <a:solidFill>
                  <a:srgbClr val="181818"/>
                </a:solidFill>
                <a:effectLst/>
                <a:latin typeface="Arial"/>
                <a:ea typeface="Arial"/>
                <a:cs typeface="Arial"/>
              </a:rPr>
              <a:t/>
            </a:r>
            <a:br>
              <a:rPr lang="en-US" sz="1200" b="0" i="0" strike="noStrike" cap="none" spc="0" baseline="0" dirty="0" smtClean="0">
                <a:solidFill>
                  <a:srgbClr val="181818"/>
                </a:solidFill>
                <a:effectLst/>
                <a:latin typeface="Arial"/>
                <a:ea typeface="Arial"/>
                <a:cs typeface="Arial"/>
              </a:rPr>
            </a:br>
            <a:r>
              <a:rPr lang="vi-VN" sz="1200" b="0" i="0" strike="noStrike" cap="none" spc="0" baseline="0" dirty="0" smtClean="0">
                <a:solidFill>
                  <a:srgbClr val="181818"/>
                </a:solidFill>
                <a:effectLst/>
                <a:latin typeface="Arial"/>
                <a:ea typeface="Arial"/>
                <a:cs typeface="Arial"/>
              </a:rPr>
              <a:t>tài </a:t>
            </a:r>
            <a:r>
              <a:rPr lang="vi-VN" sz="1200" b="0" i="0" strike="noStrike" cap="none" spc="0" baseline="0" dirty="0">
                <a:solidFill>
                  <a:srgbClr val="181818"/>
                </a:solidFill>
                <a:effectLst/>
                <a:latin typeface="Arial"/>
                <a:ea typeface="Arial"/>
                <a:cs typeface="Arial"/>
              </a:rPr>
              <a:t>liệu cho người chịu trách nhiệm ghi lại các giao dịch tại công ty </a:t>
            </a:r>
            <a:r>
              <a:rPr lang="en-US" sz="1200" b="0" i="0" strike="noStrike" cap="none" spc="0" baseline="0" dirty="0" smtClean="0">
                <a:solidFill>
                  <a:srgbClr val="181818"/>
                </a:solidFill>
                <a:effectLst/>
                <a:latin typeface="Arial"/>
                <a:ea typeface="Arial"/>
                <a:cs typeface="Arial"/>
              </a:rPr>
              <a:t/>
            </a:r>
            <a:br>
              <a:rPr lang="en-US" sz="1200" b="0" i="0" strike="noStrike" cap="none" spc="0" baseline="0" dirty="0" smtClean="0">
                <a:solidFill>
                  <a:srgbClr val="181818"/>
                </a:solidFill>
                <a:effectLst/>
                <a:latin typeface="Arial"/>
                <a:ea typeface="Arial"/>
                <a:cs typeface="Arial"/>
              </a:rPr>
            </a:br>
            <a:r>
              <a:rPr lang="vi-VN" sz="1200" b="0" i="0" strike="noStrike" cap="none" spc="0" baseline="0" dirty="0" smtClean="0">
                <a:solidFill>
                  <a:srgbClr val="181818"/>
                </a:solidFill>
                <a:effectLst/>
                <a:latin typeface="Arial"/>
                <a:ea typeface="Arial"/>
                <a:cs typeface="Arial"/>
              </a:rPr>
              <a:t>của </a:t>
            </a:r>
            <a:r>
              <a:rPr lang="vi-VN" sz="1200" b="0" i="0" strike="noStrike" cap="none" spc="0" baseline="0" dirty="0">
                <a:solidFill>
                  <a:srgbClr val="181818"/>
                </a:solidFill>
                <a:effectLst/>
                <a:latin typeface="Arial"/>
                <a:ea typeface="Arial"/>
                <a:cs typeface="Arial"/>
              </a:rPr>
              <a:t>bạn.</a:t>
            </a:r>
          </a:p>
          <a:p>
            <a:pPr marL="342900" indent="-342900">
              <a:spcAft>
                <a:spcPts val="500"/>
              </a:spcAft>
              <a:buClr>
                <a:schemeClr val="accent2"/>
              </a:buClr>
              <a:buFont typeface="+mj-lt"/>
              <a:buAutoNum type="alphaUcPeriod"/>
            </a:pPr>
            <a:r>
              <a:rPr lang="vi-VN" sz="1200" b="0" i="0" strike="noStrike" cap="none" spc="0" baseline="0" dirty="0">
                <a:solidFill>
                  <a:srgbClr val="181818"/>
                </a:solidFill>
                <a:effectLst/>
                <a:latin typeface="Arial"/>
                <a:ea typeface="Arial"/>
                <a:cs typeface="Arial"/>
              </a:rPr>
              <a:t>Trao đổi sau đó với người chịu trách nhiệm ghi lại giao dịch trong hồ sơ của công ty bạn và kiểm tra kỹ mục nhập của bạn để đảm bảo thông tin được ghi lại đầy đủ và chính xác.</a:t>
            </a:r>
          </a:p>
          <a:p>
            <a:pPr marL="342900" indent="-342900">
              <a:spcAft>
                <a:spcPts val="500"/>
              </a:spcAft>
              <a:buClr>
                <a:schemeClr val="accent2"/>
              </a:buClr>
              <a:buFont typeface="+mj-lt"/>
              <a:buAutoNum type="alphaUcPeriod"/>
            </a:pPr>
            <a:r>
              <a:rPr lang="vi-VN" sz="1200" b="0" i="0" strike="noStrike" cap="none" spc="0" baseline="0" dirty="0">
                <a:solidFill>
                  <a:srgbClr val="181818"/>
                </a:solidFill>
                <a:effectLst/>
                <a:latin typeface="Arial"/>
                <a:ea typeface="Arial"/>
                <a:cs typeface="Arial"/>
              </a:rPr>
              <a:t>Tất cả các đáp án trên.</a:t>
            </a:r>
          </a:p>
        </p:txBody>
      </p:sp>
      <p:sp>
        <p:nvSpPr>
          <p:cNvPr id="8" name="Rectangl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97E04E2-BED7-AB41-8745-012FF9B80383}"/>
              </a:ext>
            </a:extLst>
          </p:cNvPr>
          <p:cNvSpPr/>
          <p:nvPr/>
        </p:nvSpPr>
        <p:spPr>
          <a:xfrm>
            <a:off x="5867400" y="1581149"/>
            <a:ext cx="3048000" cy="32983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Box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9AB0C43-5CB6-8A42-91D6-3789F7EE3A30}"/>
              </a:ext>
            </a:extLst>
          </p:cNvPr>
          <p:cNvSpPr txBox="1"/>
          <p:nvPr/>
        </p:nvSpPr>
        <p:spPr>
          <a:xfrm>
            <a:off x="6025376" y="1766163"/>
            <a:ext cx="2742431" cy="2976879"/>
          </a:xfrm>
          <a:prstGeom prst="rect">
            <a:avLst/>
          </a:prstGeom>
          <a:noFill/>
        </p:spPr>
        <p:txBody>
          <a:bodyPr wrap="square" rtlCol="0">
            <a:spAutoFit/>
          </a:bodyPr>
          <a:lstStyle/>
          <a:p>
            <a:pPr>
              <a:spcAft>
                <a:spcPts val="500"/>
              </a:spcAft>
            </a:pPr>
            <a:r>
              <a:rPr lang="vi-VN" sz="1300" b="1" i="0" strike="noStrike" cap="none" spc="0" baseline="0">
                <a:solidFill>
                  <a:srgbClr val="FFFFFF"/>
                </a:solidFill>
                <a:effectLst/>
                <a:latin typeface="Arial"/>
                <a:ea typeface="Arial"/>
                <a:cs typeface="Arial"/>
              </a:rPr>
              <a:t>Câu trả lời đúng là D. </a:t>
            </a:r>
            <a:endParaRPr lang="en-US" sz="1300">
              <a:solidFill>
                <a:srgbClr val="FFFFFF"/>
              </a:solidFill>
            </a:endParaRPr>
          </a:p>
          <a:p>
            <a:pPr>
              <a:spcAft>
                <a:spcPts val="500"/>
              </a:spcAft>
            </a:pPr>
            <a:r>
              <a:rPr lang="vi-VN" sz="1050" b="0" i="0" strike="noStrike" cap="none" spc="0" baseline="0">
                <a:solidFill>
                  <a:srgbClr val="FFFFFF"/>
                </a:solidFill>
                <a:effectLst/>
                <a:latin typeface="Arial"/>
                <a:ea typeface="Arial"/>
                <a:cs typeface="Arial"/>
              </a:rPr>
              <a:t>Để đảm bảo bạn có hồ sơ đầy đủ và chính xác, hãy tham khảo hướng dẫn dành cho bạn về ghi nhận chi phí liên quan đến các tương tác với HCP, Viên chức Chính phủ và các khách hàng khác. Hãy nhớ giữ bản sao biên lai trong đó liệt kê cụ thể các mục từ bữa ăn tối hoặc cuộc tương tác và ghi lại ngày tháng, người tham dự và mục đích của cuộc gặp. Cung cấp thông tin này kịp thời cho người chịu trách nhiệm lưu giữ hồ sơ và trao đổi với họ sau đó hoặc kiểm tra hồ sơ của bạn để đảm bảo thông tin được ghi nhận đầy đủ và chính xác.</a:t>
            </a:r>
          </a:p>
          <a:p>
            <a:pPr>
              <a:spcAft>
                <a:spcPts val="500"/>
              </a:spcAft>
            </a:pPr>
            <a:r>
              <a:rPr lang="vi-VN" sz="1050" b="0" i="0" strike="noStrike" cap="none" spc="0" baseline="0">
                <a:solidFill>
                  <a:srgbClr val="FFFFFF"/>
                </a:solidFill>
                <a:effectLst/>
                <a:latin typeface="Arial"/>
                <a:ea typeface="Arial"/>
                <a:cs typeface="Arial"/>
              </a:rPr>
              <a:t>Bạn luôn có thể liên hệ với [điền thông tin người liên hệ của công ty] nếu có thắc mắc hoặc để yêu cầu hướng dẫn.</a:t>
            </a:r>
          </a:p>
        </p:txBody>
      </p:sp>
    </p:spTree>
    <p:extLst>
      <p:ext uri="{BB962C8B-B14F-4D97-AF65-F5344CB8AC3E}">
        <p14:creationId xmlns:p14="http://schemas.microsoft.com/office/powerpoint/2010/main" val="198595320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Duy trì Sổ sách &amp; Hồ sơ Tốt</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769" y="1504950"/>
            <a:ext cx="6138301" cy="3349635"/>
          </a:xfrm>
          <a:prstGeom prst="rect">
            <a:avLst/>
          </a:prstGeom>
          <a:noFill/>
        </p:spPr>
        <p:txBody>
          <a:bodyPr wrap="square" rtlCol="0">
            <a:spAutoFit/>
          </a:bodyPr>
          <a:lstStyle/>
          <a:p>
            <a:pPr>
              <a:spcAft>
                <a:spcPts val="400"/>
              </a:spcAft>
            </a:pPr>
            <a:r>
              <a:rPr lang="vi-VN" sz="2000" b="1" i="0" strike="noStrike" cap="none" spc="0" baseline="0" dirty="0">
                <a:solidFill>
                  <a:srgbClr val="006D6F"/>
                </a:solidFill>
                <a:effectLst/>
                <a:latin typeface="Arial"/>
                <a:ea typeface="Arial"/>
                <a:cs typeface="Arial"/>
              </a:rPr>
              <a:t> Các thanh toán Bất hợp pháp tiềm ẩn</a:t>
            </a:r>
          </a:p>
          <a:p>
            <a:pPr>
              <a:spcAft>
                <a:spcPts val="1000"/>
              </a:spcAft>
            </a:pPr>
            <a:r>
              <a:rPr lang="vi-VN" sz="1500" b="0" i="0" strike="noStrike" cap="none" spc="0" baseline="0" dirty="0">
                <a:solidFill>
                  <a:srgbClr val="181818"/>
                </a:solidFill>
                <a:effectLst/>
                <a:latin typeface="Arial"/>
                <a:ea typeface="Arial"/>
                <a:cs typeface="Arial"/>
              </a:rPr>
              <a:t>Nhà phân phối hợp tác với Công ty Dịch vụ Tiếp thị. Vài tháng sau </a:t>
            </a:r>
            <a:r>
              <a:rPr lang="en-US" sz="1500" b="0" i="0" strike="noStrike" cap="none" spc="0" baseline="0" dirty="0" smtClean="0">
                <a:solidFill>
                  <a:srgbClr val="181818"/>
                </a:solidFill>
                <a:effectLst/>
                <a:latin typeface="Arial"/>
                <a:ea typeface="Arial"/>
                <a:cs typeface="Arial"/>
              </a:rPr>
              <a:t/>
            </a:r>
            <a:br>
              <a:rPr lang="en-US" sz="1500" b="0" i="0" strike="noStrike" cap="none" spc="0" baseline="0" dirty="0" smtClean="0">
                <a:solidFill>
                  <a:srgbClr val="181818"/>
                </a:solidFill>
                <a:effectLst/>
                <a:latin typeface="Arial"/>
                <a:ea typeface="Arial"/>
                <a:cs typeface="Arial"/>
              </a:rPr>
            </a:br>
            <a:r>
              <a:rPr lang="vi-VN" sz="1500" b="0" i="0" strike="noStrike" cap="none" spc="0" baseline="0" dirty="0" smtClean="0">
                <a:solidFill>
                  <a:srgbClr val="181818"/>
                </a:solidFill>
                <a:effectLst/>
                <a:latin typeface="Arial"/>
                <a:ea typeface="Arial"/>
                <a:cs typeface="Arial"/>
              </a:rPr>
              <a:t>khi </a:t>
            </a:r>
            <a:r>
              <a:rPr lang="vi-VN" sz="1500" b="0" i="0" strike="noStrike" cap="none" spc="0" baseline="0" dirty="0">
                <a:solidFill>
                  <a:srgbClr val="181818"/>
                </a:solidFill>
                <a:effectLst/>
                <a:latin typeface="Arial"/>
                <a:ea typeface="Arial"/>
                <a:cs typeface="Arial"/>
              </a:rPr>
              <a:t>hợp tác chính thức, Nhà phân phối đã kiểm tra các giao dịch của Công ty và phát hiện ra rằng Công ty đã sử dụng phần hạch toán có tên </a:t>
            </a:r>
            <a:r>
              <a:rPr lang="vi-VN" sz="1500" b="0" i="0" strike="noStrike" cap="none" spc="0" baseline="0" dirty="0" smtClean="0">
                <a:solidFill>
                  <a:srgbClr val="181818"/>
                </a:solidFill>
                <a:effectLst/>
                <a:latin typeface="Arial"/>
                <a:ea typeface="Arial"/>
                <a:cs typeface="Arial"/>
              </a:rPr>
              <a:t>"</a:t>
            </a:r>
            <a:r>
              <a:rPr lang="vi-VN" sz="1500" b="0" i="0" strike="noStrike" cap="none" spc="0" baseline="0" dirty="0">
                <a:solidFill>
                  <a:srgbClr val="181818"/>
                </a:solidFill>
                <a:effectLst/>
                <a:latin typeface="Arial"/>
                <a:ea typeface="Arial"/>
                <a:cs typeface="Arial"/>
              </a:rPr>
              <a:t>các khoản thanh toán tiếp thị" trong sổ sách và hồ sơ của Công </a:t>
            </a:r>
            <a:r>
              <a:rPr lang="en-US" sz="1500" b="0" i="0" strike="noStrike" cap="none" spc="0" baseline="0" dirty="0" smtClean="0">
                <a:solidFill>
                  <a:srgbClr val="181818"/>
                </a:solidFill>
                <a:effectLst/>
                <a:latin typeface="Arial"/>
                <a:ea typeface="Arial"/>
                <a:cs typeface="Arial"/>
              </a:rPr>
              <a:t/>
            </a:r>
            <a:br>
              <a:rPr lang="en-US" sz="1500" b="0" i="0" strike="noStrike" cap="none" spc="0" baseline="0" dirty="0" smtClean="0">
                <a:solidFill>
                  <a:srgbClr val="181818"/>
                </a:solidFill>
                <a:effectLst/>
                <a:latin typeface="Arial"/>
                <a:ea typeface="Arial"/>
                <a:cs typeface="Arial"/>
              </a:rPr>
            </a:br>
            <a:r>
              <a:rPr lang="vi-VN" sz="1500" b="0" i="0" strike="noStrike" cap="none" spc="0" baseline="0" dirty="0" smtClean="0">
                <a:solidFill>
                  <a:srgbClr val="181818"/>
                </a:solidFill>
                <a:effectLst/>
                <a:latin typeface="Arial"/>
                <a:ea typeface="Arial"/>
                <a:cs typeface="Arial"/>
              </a:rPr>
              <a:t>ty để </a:t>
            </a:r>
            <a:r>
              <a:rPr lang="vi-VN" sz="1500" b="0" i="0" strike="noStrike" cap="none" spc="0" baseline="0" dirty="0">
                <a:solidFill>
                  <a:srgbClr val="181818"/>
                </a:solidFill>
                <a:effectLst/>
                <a:latin typeface="Arial"/>
                <a:ea typeface="Arial"/>
                <a:cs typeface="Arial"/>
              </a:rPr>
              <a:t>bôi trơn các khoản thanh toán không phù hợp cho các chuyên </a:t>
            </a:r>
            <a:r>
              <a:rPr lang="vi-VN" sz="1500" b="0" i="0" strike="noStrike" cap="none" spc="0" baseline="0" dirty="0" smtClean="0">
                <a:solidFill>
                  <a:srgbClr val="181818"/>
                </a:solidFill>
                <a:effectLst/>
                <a:latin typeface="Arial"/>
                <a:ea typeface="Arial"/>
                <a:cs typeface="Arial"/>
              </a:rPr>
              <a:t>gia </a:t>
            </a:r>
            <a:r>
              <a:rPr lang="vi-VN" sz="1500" b="0" i="0" strike="noStrike" cap="none" spc="0" baseline="0" dirty="0">
                <a:solidFill>
                  <a:srgbClr val="181818"/>
                </a:solidFill>
                <a:effectLst/>
                <a:latin typeface="Arial"/>
                <a:ea typeface="Arial"/>
                <a:cs typeface="Arial"/>
              </a:rPr>
              <a:t>chăm sóc sức khỏe. Nhân viên công ty đã sử dụng các tài khoản này để hối lộ nhân viên của Bộ Y tế. Các khoản thanh toán cũng </a:t>
            </a:r>
            <a:r>
              <a:rPr lang="vi-VN" sz="1500" b="0" i="0" strike="noStrike" cap="none" spc="0" baseline="0" dirty="0" smtClean="0">
                <a:solidFill>
                  <a:srgbClr val="181818"/>
                </a:solidFill>
                <a:effectLst/>
                <a:latin typeface="Arial"/>
                <a:ea typeface="Arial"/>
                <a:cs typeface="Arial"/>
              </a:rPr>
              <a:t>được </a:t>
            </a:r>
            <a:r>
              <a:rPr lang="vi-VN" sz="1500" b="0" i="0" strike="noStrike" cap="none" spc="0" baseline="0" dirty="0">
                <a:solidFill>
                  <a:srgbClr val="181818"/>
                </a:solidFill>
                <a:effectLst/>
                <a:latin typeface="Arial"/>
                <a:ea typeface="Arial"/>
                <a:cs typeface="Arial"/>
              </a:rPr>
              <a:t>thực hiện cho nhân viên từ các công ty nhà nước có ảnh hưởng đến các quyết định mua hàng liên quan đến sản phẩm của Công ty.</a:t>
            </a:r>
          </a:p>
          <a:p>
            <a:pPr>
              <a:spcAft>
                <a:spcPts val="400"/>
              </a:spcAft>
            </a:pPr>
            <a:r>
              <a:rPr lang="vi-VN" sz="1500" b="0" i="0" strike="noStrike" cap="none" spc="0" baseline="0" dirty="0">
                <a:solidFill>
                  <a:srgbClr val="181818"/>
                </a:solidFill>
                <a:effectLst/>
                <a:latin typeface="Arial"/>
                <a:ea typeface="Arial"/>
                <a:cs typeface="Arial"/>
              </a:rPr>
              <a:t>Sau khi phát hiện các khoản thanh toán này trong sổ sách và hồ sơ của Công ty, Nhà phân phối đã chấm dứt tất cả các tài khoản tiếp </a:t>
            </a:r>
            <a:r>
              <a:rPr lang="en-US" sz="1500" b="0" i="0" strike="noStrike" cap="none" spc="0" baseline="0" dirty="0" smtClean="0">
                <a:solidFill>
                  <a:srgbClr val="181818"/>
                </a:solidFill>
                <a:effectLst/>
                <a:latin typeface="Arial"/>
                <a:ea typeface="Arial"/>
                <a:cs typeface="Arial"/>
              </a:rPr>
              <a:t/>
            </a:r>
            <a:br>
              <a:rPr lang="en-US" sz="1500" b="0" i="0" strike="noStrike" cap="none" spc="0" baseline="0" dirty="0" smtClean="0">
                <a:solidFill>
                  <a:srgbClr val="181818"/>
                </a:solidFill>
                <a:effectLst/>
                <a:latin typeface="Arial"/>
                <a:ea typeface="Arial"/>
                <a:cs typeface="Arial"/>
              </a:rPr>
            </a:br>
            <a:r>
              <a:rPr lang="vi-VN" sz="1500" b="0" i="0" strike="noStrike" cap="none" spc="0" baseline="0" dirty="0" smtClean="0">
                <a:solidFill>
                  <a:srgbClr val="181818"/>
                </a:solidFill>
                <a:effectLst/>
                <a:latin typeface="Arial"/>
                <a:ea typeface="Arial"/>
                <a:cs typeface="Arial"/>
              </a:rPr>
              <a:t>thị </a:t>
            </a:r>
            <a:r>
              <a:rPr lang="vi-VN" sz="1500" b="0" i="0" strike="noStrike" cap="none" spc="0" baseline="0" dirty="0">
                <a:solidFill>
                  <a:srgbClr val="181818"/>
                </a:solidFill>
                <a:effectLst/>
                <a:latin typeface="Arial"/>
                <a:ea typeface="Arial"/>
                <a:cs typeface="Arial"/>
              </a:rPr>
              <a:t>khác để ngừng hành vi này.</a:t>
            </a:r>
            <a:endParaRPr lang="en-US" sz="1500" dirty="0">
              <a:solidFill>
                <a:schemeClr val="bg1">
                  <a:lumMod val="10000"/>
                </a:schemeClr>
              </a:solidFill>
            </a:endParaRPr>
          </a:p>
        </p:txBody>
      </p:sp>
      <p:sp>
        <p:nvSpPr>
          <p:cNvPr id="8" name="Rectangl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4083E82-4104-664E-B3A1-485AD81B776B}"/>
              </a:ext>
            </a:extLst>
          </p:cNvPr>
          <p:cNvSpPr/>
          <p:nvPr/>
        </p:nvSpPr>
        <p:spPr>
          <a:xfrm>
            <a:off x="6553199" y="1554282"/>
            <a:ext cx="2438399" cy="33034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9B48287-FC9F-0E46-B8A7-051835871CD7}"/>
              </a:ext>
            </a:extLst>
          </p:cNvPr>
          <p:cNvSpPr txBox="1"/>
          <p:nvPr/>
        </p:nvSpPr>
        <p:spPr>
          <a:xfrm>
            <a:off x="6781798" y="1774855"/>
            <a:ext cx="2209799" cy="2862322"/>
          </a:xfrm>
          <a:prstGeom prst="rect">
            <a:avLst/>
          </a:prstGeom>
          <a:noFill/>
        </p:spPr>
        <p:txBody>
          <a:bodyPr wrap="square" numCol="1" rtlCol="0">
            <a:spAutoFit/>
          </a:bodyPr>
          <a:lstStyle/>
          <a:p>
            <a:pPr>
              <a:spcAft>
                <a:spcPts val="500"/>
              </a:spcAft>
            </a:pPr>
            <a:r>
              <a:rPr lang="vi-VN" sz="1500" b="0" i="1" strike="noStrike" cap="none" spc="0" baseline="0" dirty="0">
                <a:solidFill>
                  <a:srgbClr val="181818"/>
                </a:solidFill>
                <a:effectLst/>
                <a:latin typeface="Arial"/>
                <a:ea typeface="Arial"/>
                <a:cs typeface="Arial"/>
              </a:rPr>
              <a:t>Kiểm tra sổ sách và </a:t>
            </a:r>
            <a:r>
              <a:rPr lang="en-US" sz="1500" b="0" i="1" strike="noStrike" cap="none" spc="0" baseline="0" dirty="0" smtClean="0">
                <a:solidFill>
                  <a:srgbClr val="181818"/>
                </a:solidFill>
                <a:effectLst/>
                <a:latin typeface="Arial"/>
                <a:ea typeface="Arial"/>
                <a:cs typeface="Arial"/>
              </a:rPr>
              <a:t/>
            </a:r>
            <a:br>
              <a:rPr lang="en-US" sz="1500" b="0" i="1" strike="noStrike" cap="none" spc="0" baseline="0" dirty="0" smtClean="0">
                <a:solidFill>
                  <a:srgbClr val="181818"/>
                </a:solidFill>
                <a:effectLst/>
                <a:latin typeface="Arial"/>
                <a:ea typeface="Arial"/>
                <a:cs typeface="Arial"/>
              </a:rPr>
            </a:br>
            <a:r>
              <a:rPr lang="vi-VN" sz="1500" b="0" i="1" strike="noStrike" cap="none" spc="0" baseline="0" dirty="0" smtClean="0">
                <a:solidFill>
                  <a:srgbClr val="181818"/>
                </a:solidFill>
                <a:effectLst/>
                <a:latin typeface="Arial"/>
                <a:ea typeface="Arial"/>
                <a:cs typeface="Arial"/>
              </a:rPr>
              <a:t>hồ </a:t>
            </a:r>
            <a:r>
              <a:rPr lang="vi-VN" sz="1500" b="0" i="1" strike="noStrike" cap="none" spc="0" baseline="0" dirty="0">
                <a:solidFill>
                  <a:srgbClr val="181818"/>
                </a:solidFill>
                <a:effectLst/>
                <a:latin typeface="Arial"/>
                <a:ea typeface="Arial"/>
                <a:cs typeface="Arial"/>
              </a:rPr>
              <a:t>sơ định kỳ là biện pháp giảm thiểu rủi ro hiệu quả nhằm phát hiện việc sử dụng các tài khoản ẩn trong sổ sách và hồ sơ cho mục đích phạm tội như gian lận hoặc để che giấu các khoản thanh toán bất hợp pháp cho các viên chức chính phủ.</a:t>
            </a:r>
          </a:p>
        </p:txBody>
      </p:sp>
    </p:spTree>
    <p:extLst>
      <p:ext uri="{BB962C8B-B14F-4D97-AF65-F5344CB8AC3E}">
        <p14:creationId xmlns:p14="http://schemas.microsoft.com/office/powerpoint/2010/main" val="272566913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Duy trì Sổ sách &amp; Hồ sơ Tốt</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769" y="1504950"/>
            <a:ext cx="6019031" cy="3606115"/>
          </a:xfrm>
          <a:prstGeom prst="rect">
            <a:avLst/>
          </a:prstGeom>
          <a:noFill/>
        </p:spPr>
        <p:txBody>
          <a:bodyPr wrap="square" rtlCol="0">
            <a:spAutoFit/>
          </a:bodyPr>
          <a:lstStyle/>
          <a:p>
            <a:pPr>
              <a:lnSpc>
                <a:spcPct val="97000"/>
              </a:lnSpc>
              <a:spcAft>
                <a:spcPts val="400"/>
              </a:spcAft>
            </a:pPr>
            <a:r>
              <a:rPr lang="vi-VN" sz="2000" b="1" i="0" strike="noStrike" cap="none" spc="0" baseline="0" dirty="0">
                <a:solidFill>
                  <a:srgbClr val="006D6F"/>
                </a:solidFill>
                <a:effectLst/>
                <a:latin typeface="Arial"/>
                <a:ea typeface="Arial"/>
                <a:cs typeface="Arial"/>
              </a:rPr>
              <a:t>Kiểm soát Tài chính &amp; Duy trì Sổ sách Kế toán</a:t>
            </a:r>
          </a:p>
          <a:p>
            <a:pPr>
              <a:lnSpc>
                <a:spcPct val="97000"/>
              </a:lnSpc>
              <a:spcAft>
                <a:spcPts val="400"/>
              </a:spcAft>
            </a:pPr>
            <a:r>
              <a:rPr lang="vi-VN" sz="1500" b="0" i="0" strike="noStrike" cap="none" spc="0" baseline="0" dirty="0">
                <a:solidFill>
                  <a:srgbClr val="181818"/>
                </a:solidFill>
                <a:effectLst/>
                <a:latin typeface="Arial"/>
                <a:ea typeface="Arial"/>
                <a:cs typeface="Arial"/>
              </a:rPr>
              <a:t>Một nhà phân phối bị phát hiện đã tham gia vào nhiều kế hoạch tham nhũng được ẩn dưới các giao dịch tài chính để có được công việc kinh doanh một cách bất hợp pháp. Các kế hoạch này bao gồm:</a:t>
            </a:r>
          </a:p>
          <a:p>
            <a:pPr marL="285750" indent="-285750">
              <a:lnSpc>
                <a:spcPct val="97000"/>
              </a:lnSpc>
              <a:spcAft>
                <a:spcPts val="4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Ký hợp đồng kho lưu trữ với công ty thuộc sở hữu của con trai một quan chức mua sắm thiết bị y tế hàng đầu của quân đội để cung cấp không gian nhà xưởng nhưng chưa từng lưu trữ bất </a:t>
            </a:r>
            <a:r>
              <a:rPr lang="en-US" sz="1500" b="0" i="0" strike="noStrike" cap="none" spc="0" baseline="0" dirty="0" smtClean="0">
                <a:solidFill>
                  <a:srgbClr val="181818"/>
                </a:solidFill>
                <a:effectLst/>
                <a:latin typeface="Arial"/>
                <a:ea typeface="Arial"/>
                <a:cs typeface="Arial"/>
              </a:rPr>
              <a:t/>
            </a:r>
            <a:br>
              <a:rPr lang="en-US" sz="1500" b="0" i="0" strike="noStrike" cap="none" spc="0" baseline="0" dirty="0" smtClean="0">
                <a:solidFill>
                  <a:srgbClr val="181818"/>
                </a:solidFill>
                <a:effectLst/>
                <a:latin typeface="Arial"/>
                <a:ea typeface="Arial"/>
                <a:cs typeface="Arial"/>
              </a:rPr>
            </a:br>
            <a:r>
              <a:rPr lang="vi-VN" sz="1500" b="0" i="0" strike="noStrike" cap="none" spc="0" baseline="0" dirty="0" smtClean="0">
                <a:solidFill>
                  <a:srgbClr val="181818"/>
                </a:solidFill>
                <a:effectLst/>
                <a:latin typeface="Arial"/>
                <a:ea typeface="Arial"/>
                <a:cs typeface="Arial"/>
              </a:rPr>
              <a:t>kỳ </a:t>
            </a:r>
            <a:r>
              <a:rPr lang="vi-VN" sz="1500" b="0" i="0" strike="noStrike" cap="none" spc="0" baseline="0" dirty="0">
                <a:solidFill>
                  <a:srgbClr val="181818"/>
                </a:solidFill>
                <a:effectLst/>
                <a:latin typeface="Arial"/>
                <a:ea typeface="Arial"/>
                <a:cs typeface="Arial"/>
              </a:rPr>
              <a:t>sản phẩm nào.</a:t>
            </a:r>
          </a:p>
          <a:p>
            <a:pPr marL="285750" indent="-285750">
              <a:lnSpc>
                <a:spcPct val="97000"/>
              </a:lnSpc>
              <a:spcAft>
                <a:spcPts val="4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Ký thỏa thuận tư vấn với các bác sĩ công chưa từng cung cấp </a:t>
            </a:r>
            <a:r>
              <a:rPr lang="en-US" sz="1500" b="0" i="0" strike="noStrike" cap="none" spc="0" baseline="0" dirty="0" smtClean="0">
                <a:solidFill>
                  <a:srgbClr val="181818"/>
                </a:solidFill>
                <a:effectLst/>
                <a:latin typeface="Arial"/>
                <a:ea typeface="Arial"/>
                <a:cs typeface="Arial"/>
              </a:rPr>
              <a:t/>
            </a:r>
            <a:br>
              <a:rPr lang="en-US" sz="1500" b="0" i="0" strike="noStrike" cap="none" spc="0" baseline="0" dirty="0" smtClean="0">
                <a:solidFill>
                  <a:srgbClr val="181818"/>
                </a:solidFill>
                <a:effectLst/>
                <a:latin typeface="Arial"/>
                <a:ea typeface="Arial"/>
                <a:cs typeface="Arial"/>
              </a:rPr>
            </a:br>
            <a:r>
              <a:rPr lang="vi-VN" sz="1500" b="0" i="0" strike="noStrike" cap="none" spc="0" baseline="0" dirty="0" smtClean="0">
                <a:solidFill>
                  <a:srgbClr val="181818"/>
                </a:solidFill>
                <a:effectLst/>
                <a:latin typeface="Arial"/>
                <a:ea typeface="Arial"/>
                <a:cs typeface="Arial"/>
              </a:rPr>
              <a:t>bất </a:t>
            </a:r>
            <a:r>
              <a:rPr lang="vi-VN" sz="1500" b="0" i="0" strike="noStrike" cap="none" spc="0" baseline="0" dirty="0">
                <a:solidFill>
                  <a:srgbClr val="181818"/>
                </a:solidFill>
                <a:effectLst/>
                <a:latin typeface="Arial"/>
                <a:ea typeface="Arial"/>
                <a:cs typeface="Arial"/>
              </a:rPr>
              <a:t>kỳ dịch vụ nào.</a:t>
            </a:r>
          </a:p>
          <a:p>
            <a:pPr marL="285750" indent="-285750">
              <a:lnSpc>
                <a:spcPct val="97000"/>
              </a:lnSpc>
              <a:spcAft>
                <a:spcPts val="4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Ký kết các thỏa thuận hoa hồng thu tiền giả khi thanh toán cho một tổ chức từ thiện của chính phủ, tặng quà và chi trả chi phí </a:t>
            </a:r>
            <a:r>
              <a:rPr lang="en-US" sz="1500" b="0" i="0" strike="noStrike" cap="none" spc="0" baseline="0" dirty="0" smtClean="0">
                <a:solidFill>
                  <a:srgbClr val="181818"/>
                </a:solidFill>
                <a:effectLst/>
                <a:latin typeface="Arial"/>
                <a:ea typeface="Arial"/>
                <a:cs typeface="Arial"/>
              </a:rPr>
              <a:t/>
            </a:r>
            <a:br>
              <a:rPr lang="en-US" sz="1500" b="0" i="0" strike="noStrike" cap="none" spc="0" baseline="0" dirty="0" smtClean="0">
                <a:solidFill>
                  <a:srgbClr val="181818"/>
                </a:solidFill>
                <a:effectLst/>
                <a:latin typeface="Arial"/>
                <a:ea typeface="Arial"/>
                <a:cs typeface="Arial"/>
              </a:rPr>
            </a:br>
            <a:r>
              <a:rPr lang="vi-VN" sz="1500" b="0" i="0" strike="noStrike" cap="none" spc="0" baseline="0" dirty="0" smtClean="0">
                <a:solidFill>
                  <a:srgbClr val="181818"/>
                </a:solidFill>
                <a:effectLst/>
                <a:latin typeface="Arial"/>
                <a:ea typeface="Arial"/>
                <a:cs typeface="Arial"/>
              </a:rPr>
              <a:t>đi </a:t>
            </a:r>
            <a:r>
              <a:rPr lang="vi-VN" sz="1500" b="0" i="0" strike="noStrike" cap="none" spc="0" baseline="0" dirty="0">
                <a:solidFill>
                  <a:srgbClr val="181818"/>
                </a:solidFill>
                <a:effectLst/>
                <a:latin typeface="Arial"/>
                <a:ea typeface="Arial"/>
                <a:cs typeface="Arial"/>
              </a:rPr>
              <a:t>lại cho các bác sĩ công mà không có tài liệu chứng minh mục đích công việc hoặc giáo dục.</a:t>
            </a:r>
            <a:endParaRPr lang="en-US" sz="1500" dirty="0">
              <a:solidFill>
                <a:schemeClr val="bg1">
                  <a:lumMod val="10000"/>
                </a:schemeClr>
              </a:solidFill>
            </a:endParaRPr>
          </a:p>
        </p:txBody>
      </p:sp>
      <p:pic>
        <p:nvPicPr>
          <p:cNvPr id="13" name="Picture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C3A242-DF3E-614F-A3AA-C7492DF03D5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Tree>
    <p:extLst>
      <p:ext uri="{BB962C8B-B14F-4D97-AF65-F5344CB8AC3E}">
        <p14:creationId xmlns:p14="http://schemas.microsoft.com/office/powerpoint/2010/main" val="249364629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Duy trì Sổ sách &amp; Hồ sơ Tốt</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769" y="1504950"/>
            <a:ext cx="5866631" cy="2402840"/>
          </a:xfrm>
          <a:prstGeom prst="rect">
            <a:avLst/>
          </a:prstGeom>
          <a:noFill/>
        </p:spPr>
        <p:txBody>
          <a:bodyPr wrap="square" rtlCol="0">
            <a:spAutoFit/>
          </a:bodyPr>
          <a:lstStyle/>
          <a:p>
            <a:pPr>
              <a:spcAft>
                <a:spcPts val="400"/>
              </a:spcAft>
            </a:pPr>
            <a:r>
              <a:rPr lang="vi-VN" sz="2000" b="1" i="0" strike="noStrike" cap="none" spc="0" baseline="0" dirty="0">
                <a:solidFill>
                  <a:srgbClr val="006D6F"/>
                </a:solidFill>
                <a:effectLst/>
                <a:latin typeface="Arial"/>
                <a:ea typeface="Arial"/>
                <a:cs typeface="Arial"/>
              </a:rPr>
              <a:t>Kiểm soát Tài chính &amp; Duy trì Sổ sách Kế toán</a:t>
            </a:r>
          </a:p>
          <a:p>
            <a:pPr>
              <a:spcAft>
                <a:spcPts val="1000"/>
              </a:spcAft>
            </a:pPr>
            <a:r>
              <a:rPr lang="vi-VN" sz="1500" b="0" i="0" strike="noStrike" cap="none" spc="0" baseline="0" dirty="0">
                <a:solidFill>
                  <a:srgbClr val="181818"/>
                </a:solidFill>
                <a:effectLst/>
                <a:latin typeface="Arial"/>
                <a:ea typeface="Arial"/>
                <a:cs typeface="Arial"/>
              </a:rPr>
              <a:t>Tại tòa án, nhà phân phối thừa nhận rằng họ đã không thực hiện các biện pháp kiểm soát kế toán nội bộ và duy trì sổ sách và hồ sơ toàn diện. Các khoản hối lộ được thanh toán bằng cách kết hợp các khoản thanh toán trực tiếp và nhà phân phối phụ.</a:t>
            </a:r>
          </a:p>
          <a:p>
            <a:pPr>
              <a:spcAft>
                <a:spcPts val="1000"/>
              </a:spcAft>
            </a:pPr>
            <a:r>
              <a:rPr lang="vi-VN" sz="1500" b="0" i="1" strike="noStrike" cap="none" spc="0" baseline="0" dirty="0">
                <a:solidFill>
                  <a:srgbClr val="181818"/>
                </a:solidFill>
                <a:effectLst/>
                <a:latin typeface="Arial"/>
                <a:ea typeface="Arial"/>
                <a:cs typeface="Arial"/>
              </a:rPr>
              <a:t>Duy trì các biện pháp kiểm soát nội bộ chặt chẽ đối với các giao dịch tài chính và duy trì sổ sách và hồ sơ chính xác phản ánh các giao dịch hàng ngày trong tổ chức là cần thiết để duy trì sự tuân thủ luật pháp địa phương, quy định và quy tắc ứng xử của ngành.</a:t>
            </a:r>
            <a:endParaRPr lang="en-US" sz="1500" i="1" dirty="0">
              <a:solidFill>
                <a:schemeClr val="bg1">
                  <a:lumMod val="10000"/>
                </a:schemeClr>
              </a:solidFill>
            </a:endParaRPr>
          </a:p>
        </p:txBody>
      </p:sp>
      <p:pic>
        <p:nvPicPr>
          <p:cNvPr id="13" name="Picture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C3A242-DF3E-614F-A3AA-C7492DF03D5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Tree>
    <p:extLst>
      <p:ext uri="{BB962C8B-B14F-4D97-AF65-F5344CB8AC3E}">
        <p14:creationId xmlns:p14="http://schemas.microsoft.com/office/powerpoint/2010/main" val="10369579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10.31"/>
  <p:tag name="AS_TITLE" val="Aspose.Slides for Java"/>
  <p:tag name="AS_VERSION" val="21.10"/>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Props1.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2.xml><?xml version="1.0" encoding="utf-8"?>
<ds:datastoreItem xmlns:ds="http://schemas.openxmlformats.org/officeDocument/2006/customXml" ds:itemID="{9486BC56-D86D-4C57-A0CE-9944FC7D23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3F62EF-0325-4C2B-8349-6A552D264902}">
  <ds:schemaRefs>
    <ds:schemaRef ds:uri="http://schemas.microsoft.com/office/infopath/2007/PartnerControls"/>
    <ds:schemaRef ds:uri="http://schemas.microsoft.com/office/2006/metadata/properties"/>
    <ds:schemaRef ds:uri="http://schemas.microsoft.com/office/2006/documentManagement/types"/>
    <ds:schemaRef ds:uri="http://purl.org/dc/elements/1.1/"/>
    <ds:schemaRef ds:uri="09154ae6-5136-43c5-a3bd-19530b09e54b"/>
    <ds:schemaRef ds:uri="http://schemas.openxmlformats.org/package/2006/metadata/core-properties"/>
    <ds:schemaRef ds:uri="http://purl.org/dc/dcmitype/"/>
    <ds:schemaRef ds:uri="f421dfa5-c9ed-4430-a1d6-a910a98df361"/>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1018</TotalTime>
  <Words>522</Words>
  <Application>Microsoft Office PowerPoint</Application>
  <PresentationFormat>On-screen Show (16:9)</PresentationFormat>
  <Paragraphs>38</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Lato</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Milan Tanic</cp:lastModifiedBy>
  <cp:revision>105</cp:revision>
  <dcterms:created xsi:type="dcterms:W3CDTF">2019-12-09T14:45:42Z</dcterms:created>
  <dcterms:modified xsi:type="dcterms:W3CDTF">2022-10-20T13:32:32Z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ies>
</file>